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4" r:id="rId3"/>
    <p:sldId id="265" r:id="rId4"/>
    <p:sldId id="266" r:id="rId5"/>
    <p:sldId id="267" r:id="rId6"/>
    <p:sldId id="268" r:id="rId7"/>
    <p:sldId id="276" r:id="rId8"/>
    <p:sldId id="277" r:id="rId9"/>
    <p:sldId id="278" r:id="rId10"/>
    <p:sldId id="271" r:id="rId11"/>
    <p:sldId id="272" r:id="rId12"/>
    <p:sldId id="273" r:id="rId13"/>
    <p:sldId id="27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49159-3C76-E115-4F6F-B24AA31B7B13}" v="784" dt="2023-06-18T20:33:05.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1930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spTree>
    <p:extLst>
      <p:ext uri="{BB962C8B-B14F-4D97-AF65-F5344CB8AC3E}">
        <p14:creationId xmlns:p14="http://schemas.microsoft.com/office/powerpoint/2010/main" val="300071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spTree>
    <p:extLst>
      <p:ext uri="{BB962C8B-B14F-4D97-AF65-F5344CB8AC3E}">
        <p14:creationId xmlns:p14="http://schemas.microsoft.com/office/powerpoint/2010/main" val="2394476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spTree>
    <p:extLst>
      <p:ext uri="{BB962C8B-B14F-4D97-AF65-F5344CB8AC3E}">
        <p14:creationId xmlns:p14="http://schemas.microsoft.com/office/powerpoint/2010/main" val="405951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936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spTree>
    <p:extLst>
      <p:ext uri="{BB962C8B-B14F-4D97-AF65-F5344CB8AC3E}">
        <p14:creationId xmlns:p14="http://schemas.microsoft.com/office/powerpoint/2010/main" val="2854393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spTree>
    <p:extLst>
      <p:ext uri="{BB962C8B-B14F-4D97-AF65-F5344CB8AC3E}">
        <p14:creationId xmlns:p14="http://schemas.microsoft.com/office/powerpoint/2010/main" val="21363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spTree>
    <p:extLst>
      <p:ext uri="{BB962C8B-B14F-4D97-AF65-F5344CB8AC3E}">
        <p14:creationId xmlns:p14="http://schemas.microsoft.com/office/powerpoint/2010/main" val="269853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spTree>
    <p:extLst>
      <p:ext uri="{BB962C8B-B14F-4D97-AF65-F5344CB8AC3E}">
        <p14:creationId xmlns:p14="http://schemas.microsoft.com/office/powerpoint/2010/main" val="2684144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spTree>
    <p:extLst>
      <p:ext uri="{BB962C8B-B14F-4D97-AF65-F5344CB8AC3E}">
        <p14:creationId xmlns:p14="http://schemas.microsoft.com/office/powerpoint/2010/main" val="35567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6/18/2023</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‹nº›</a:t>
            </a:fld>
            <a:endParaRPr lang="en-US"/>
          </a:p>
        </p:txBody>
      </p:sp>
    </p:spTree>
    <p:extLst>
      <p:ext uri="{BB962C8B-B14F-4D97-AF65-F5344CB8AC3E}">
        <p14:creationId xmlns:p14="http://schemas.microsoft.com/office/powerpoint/2010/main" val="3416648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6/18/2023</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‹nº›</a:t>
            </a:fld>
            <a:endParaRPr lang="en-US" dirty="0"/>
          </a:p>
        </p:txBody>
      </p:sp>
    </p:spTree>
    <p:extLst>
      <p:ext uri="{BB962C8B-B14F-4D97-AF65-F5344CB8AC3E}">
        <p14:creationId xmlns:p14="http://schemas.microsoft.com/office/powerpoint/2010/main" val="34624141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79510" y="4602162"/>
            <a:ext cx="4457690" cy="1720850"/>
          </a:xfrm>
        </p:spPr>
        <p:txBody>
          <a:bodyPr anchor="ctr">
            <a:normAutofit/>
          </a:bodyPr>
          <a:lstStyle/>
          <a:p>
            <a:pPr>
              <a:lnSpc>
                <a:spcPct val="90000"/>
              </a:lnSpc>
            </a:pPr>
            <a:r>
              <a:rPr lang="en-US" sz="2000" dirty="0"/>
              <a:t>Anlise de dados exploratria  Consumo de dados dos municpios do Brasil usando </a:t>
            </a:r>
            <a:r>
              <a:rPr lang="en-US" sz="2000" dirty="0" err="1"/>
              <a:t>diferentes</a:t>
            </a:r>
            <a:r>
              <a:rPr lang="en-US" sz="2000" dirty="0"/>
              <a:t> </a:t>
            </a:r>
            <a:r>
              <a:rPr lang="en-US" sz="2000" dirty="0" err="1"/>
              <a:t>métodos</a:t>
            </a:r>
            <a:endParaRPr lang="en-US" sz="2000" dirty="0"/>
          </a:p>
        </p:txBody>
      </p:sp>
      <p:pic>
        <p:nvPicPr>
          <p:cNvPr id="3" name="Picture 2">
            <a:extLst>
              <a:ext uri="{FF2B5EF4-FFF2-40B4-BE49-F238E27FC236}">
                <a16:creationId xmlns:a16="http://schemas.microsoft.com/office/drawing/2014/main" id="{003799F3-A2A7-15C0-F1D7-486E749A4C32}"/>
              </a:ext>
            </a:extLst>
          </p:cNvPr>
          <p:cNvPicPr>
            <a:picLocks noChangeAspect="1"/>
          </p:cNvPicPr>
          <p:nvPr/>
        </p:nvPicPr>
        <p:blipFill rotWithShape="1">
          <a:blip r:embed="rId4"/>
          <a:srcRect t="3927" r="-2" b="52166"/>
          <a:stretch/>
        </p:blipFill>
        <p:spPr>
          <a:xfrm>
            <a:off x="20" y="10"/>
            <a:ext cx="12191977" cy="4014777"/>
          </a:xfrm>
          <a:prstGeom prst="rect">
            <a:avLst/>
          </a:prstGeom>
        </p:spPr>
      </p:pic>
      <p:cxnSp>
        <p:nvCxnSpPr>
          <p:cNvPr id="11"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Áudio 21">
            <a:hlinkClick r:id="" action="ppaction://media"/>
            <a:extLst>
              <a:ext uri="{FF2B5EF4-FFF2-40B4-BE49-F238E27FC236}">
                <a16:creationId xmlns:a16="http://schemas.microsoft.com/office/drawing/2014/main" id="{1EF4D492-B901-642B-3A7B-2B292F4A903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6616969"/>
      </p:ext>
    </p:extLst>
  </p:cSld>
  <p:clrMapOvr>
    <a:masterClrMapping/>
  </p:clrMapOvr>
  <mc:AlternateContent xmlns:mc="http://schemas.openxmlformats.org/markup-compatibility/2006">
    <mc:Choice xmlns:p14="http://schemas.microsoft.com/office/powerpoint/2010/main" Requires="p14">
      <p:transition spd="slow" p14:dur="2000" advTm="13688"/>
    </mc:Choice>
    <mc:Fallback>
      <p:transition spd="slow" advTm="13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dirty="0"/>
              <a:t>4.2.ANÁLISE DOS RESULTADOS</a:t>
            </a:r>
          </a:p>
        </p:txBody>
      </p:sp>
      <p:pic>
        <p:nvPicPr>
          <p:cNvPr id="6" name="Picture 5" descr="Placa analógica a mostrar informações de voos">
            <a:extLst>
              <a:ext uri="{FF2B5EF4-FFF2-40B4-BE49-F238E27FC236}">
                <a16:creationId xmlns:a16="http://schemas.microsoft.com/office/drawing/2014/main" id="{15E5D5E2-7A7E-95D4-4A32-8E01497D1A9A}"/>
              </a:ext>
            </a:extLst>
          </p:cNvPr>
          <p:cNvPicPr>
            <a:picLocks noChangeAspect="1"/>
          </p:cNvPicPr>
          <p:nvPr/>
        </p:nvPicPr>
        <p:blipFill rotWithShape="1">
          <a:blip r:embed="rId4"/>
          <a:srcRect l="24752" r="37626" b="-3"/>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009899"/>
          </a:xfrm>
        </p:spPr>
        <p:txBody>
          <a:bodyPr>
            <a:normAutofit/>
          </a:bodyPr>
          <a:lstStyle/>
          <a:p>
            <a:pPr marL="359410" lvl="0" indent="-359410">
              <a:lnSpc>
                <a:spcPct val="115000"/>
              </a:lnSpc>
            </a:pPr>
            <a:r>
              <a:rPr lang="en-US" dirty="0"/>
              <a:t>Tendo em mãos os resultados, é possível levantar alguns pontos sobre os bancos consumidos e a confiabilidade dos dados fornecidos</a:t>
            </a:r>
            <a:endParaRPr lang="en-US"/>
          </a:p>
          <a:p>
            <a:pPr marL="359410" lvl="0" indent="-359410">
              <a:lnSpc>
                <a:spcPct val="115000"/>
              </a:lnSpc>
            </a:pPr>
            <a:r>
              <a:rPr lang="en-US" dirty="0"/>
              <a:t>Partindo da primeira fonte consumida e a mais controversa, temos os resultados fornecidos pelo chatGPT, que apesar de ter entregado alguns resultados e terem sido certos, não indico </a:t>
            </a:r>
            <a:r>
              <a:rPr lang="en-US" dirty="0" err="1"/>
              <a:t>usá</a:t>
            </a:r>
            <a:r>
              <a:rPr lang="en-US" dirty="0"/>
              <a:t>-lo dessa forma.</a:t>
            </a:r>
            <a:endParaRPr lang="en-US" dirty="0">
              <a:solidFill>
                <a:srgbClr val="FFFFFF">
                  <a:alpha val="70000"/>
                </a:srgbClr>
              </a:solidFill>
            </a:endParaRPr>
          </a:p>
        </p:txBody>
      </p:sp>
      <p:pic>
        <p:nvPicPr>
          <p:cNvPr id="5" name="Áudio 4">
            <a:hlinkClick r:id="" action="ppaction://media"/>
            <a:extLst>
              <a:ext uri="{FF2B5EF4-FFF2-40B4-BE49-F238E27FC236}">
                <a16:creationId xmlns:a16="http://schemas.microsoft.com/office/drawing/2014/main" id="{E694680B-4CC7-6A80-2241-EF37C24D19C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18783444"/>
      </p:ext>
    </p:extLst>
  </p:cSld>
  <p:clrMapOvr>
    <a:masterClrMapping/>
  </p:clrMapOvr>
  <mc:AlternateContent xmlns:mc="http://schemas.openxmlformats.org/markup-compatibility/2006">
    <mc:Choice xmlns:p14="http://schemas.microsoft.com/office/powerpoint/2010/main" Requires="p14">
      <p:transition spd="slow" p14:dur="2000" advTm="96970"/>
    </mc:Choice>
    <mc:Fallback>
      <p:transition spd="slow" advTm="96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80000" y="540033"/>
            <a:ext cx="4426782" cy="1331604"/>
          </a:xfrm>
        </p:spPr>
        <p:txBody>
          <a:bodyPr anchor="b">
            <a:normAutofit/>
          </a:bodyPr>
          <a:lstStyle/>
          <a:p>
            <a:pPr algn="ctr"/>
            <a:r>
              <a:rPr lang="en-US" dirty="0"/>
              <a:t>4.2.ANÁLISE DOS RESULTADOS</a:t>
            </a:r>
          </a:p>
        </p:txBody>
      </p:sp>
      <p:cxnSp>
        <p:nvCxnSpPr>
          <p:cNvPr id="19" name="Straight Connector 1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1080000" y="2759076"/>
            <a:ext cx="4460874" cy="3009899"/>
          </a:xfrm>
        </p:spPr>
        <p:txBody>
          <a:bodyPr>
            <a:normAutofit/>
          </a:bodyPr>
          <a:lstStyle/>
          <a:p>
            <a:pPr lvl="0">
              <a:lnSpc>
                <a:spcPct val="115000"/>
              </a:lnSpc>
            </a:pPr>
            <a:r>
              <a:rPr lang="en-US" sz="1400"/>
              <a:t>O motivo de não indicar foi a dificuldade apresentada pelo software de entender os prompts e de se comportar da maneira que foi solicitado, a razão de ter o incluído no presente trabalho se deve ao fato já citado anteriormente do mesmo ser considerado polêmico e não confiável, tendo em mente que os dados que treinaram a IA são do início de 2022, pode ser que alguns dados estejam errados, o próprio dado do número total de municípios pode ter sido corretamente indicado de forma errada</a:t>
            </a:r>
          </a:p>
        </p:txBody>
      </p:sp>
      <p:sp>
        <p:nvSpPr>
          <p:cNvPr id="21" name="Rectangle 5">
            <a:extLst>
              <a:ext uri="{FF2B5EF4-FFF2-40B4-BE49-F238E27FC236}">
                <a16:creationId xmlns:a16="http://schemas.microsoft.com/office/drawing/2014/main" id="{B3E4F30C-F711-4B5B-BF39-0F71A2E8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555282" y="443194"/>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upa a mostrar desempenho em queda">
            <a:extLst>
              <a:ext uri="{FF2B5EF4-FFF2-40B4-BE49-F238E27FC236}">
                <a16:creationId xmlns:a16="http://schemas.microsoft.com/office/drawing/2014/main" id="{723B0B1E-B8B7-85F7-8119-9A7C106914DC}"/>
              </a:ext>
            </a:extLst>
          </p:cNvPr>
          <p:cNvPicPr>
            <a:picLocks noChangeAspect="1"/>
          </p:cNvPicPr>
          <p:nvPr/>
        </p:nvPicPr>
        <p:blipFill rotWithShape="1">
          <a:blip r:embed="rId4"/>
          <a:srcRect l="7301" r="34953" b="-1"/>
          <a:stretch/>
        </p:blipFill>
        <p:spPr>
          <a:xfrm>
            <a:off x="6654800" y="540033"/>
            <a:ext cx="4996212" cy="5775279"/>
          </a:xfrm>
          <a:prstGeom prst="rect">
            <a:avLst/>
          </a:prstGeom>
        </p:spPr>
      </p:pic>
      <p:sp>
        <p:nvSpPr>
          <p:cNvPr id="23" name="Rectangle 5">
            <a:extLst>
              <a:ext uri="{FF2B5EF4-FFF2-40B4-BE49-F238E27FC236}">
                <a16:creationId xmlns:a16="http://schemas.microsoft.com/office/drawing/2014/main" id="{2772F870-D2E8-4E62-8E21-7C7E9AB44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555282" y="6203194"/>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
            <a:extLst>
              <a:ext uri="{FF2B5EF4-FFF2-40B4-BE49-F238E27FC236}">
                <a16:creationId xmlns:a16="http://schemas.microsoft.com/office/drawing/2014/main" id="{A6E1E5C3-7E0A-4EFE-9FD9-A8CA2FDCC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2" y="44319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Áudio 4">
            <a:hlinkClick r:id="" action="ppaction://media"/>
            <a:extLst>
              <a:ext uri="{FF2B5EF4-FFF2-40B4-BE49-F238E27FC236}">
                <a16:creationId xmlns:a16="http://schemas.microsoft.com/office/drawing/2014/main" id="{FFF47EAE-F30F-EF28-44FF-B0A8E7D0A23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8160255"/>
      </p:ext>
    </p:extLst>
  </p:cSld>
  <p:clrMapOvr>
    <a:masterClrMapping/>
  </p:clrMapOvr>
  <mc:AlternateContent xmlns:mc="http://schemas.openxmlformats.org/markup-compatibility/2006">
    <mc:Choice xmlns:p14="http://schemas.microsoft.com/office/powerpoint/2010/main" Requires="p14">
      <p:transition spd="slow" p14:dur="2000" advTm="21282"/>
    </mc:Choice>
    <mc:Fallback>
      <p:transition spd="slow" advTm="2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dirty="0"/>
              <a:t>5.CONCLUSÕES</a:t>
            </a:r>
          </a:p>
        </p:txBody>
      </p:sp>
      <p:pic>
        <p:nvPicPr>
          <p:cNvPr id="6" name="Picture 5">
            <a:extLst>
              <a:ext uri="{FF2B5EF4-FFF2-40B4-BE49-F238E27FC236}">
                <a16:creationId xmlns:a16="http://schemas.microsoft.com/office/drawing/2014/main" id="{A08FA0BE-BC97-DFC2-5A5F-74F5CEA19389}"/>
              </a:ext>
            </a:extLst>
          </p:cNvPr>
          <p:cNvPicPr>
            <a:picLocks noChangeAspect="1"/>
          </p:cNvPicPr>
          <p:nvPr/>
        </p:nvPicPr>
        <p:blipFill rotWithShape="1">
          <a:blip r:embed="rId4"/>
          <a:srcRect l="31249" r="38985" b="6250"/>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009899"/>
          </a:xfrm>
        </p:spPr>
        <p:txBody>
          <a:bodyPr>
            <a:normAutofit/>
          </a:bodyPr>
          <a:lstStyle/>
          <a:p>
            <a:pPr lvl="0">
              <a:lnSpc>
                <a:spcPct val="115000"/>
              </a:lnSpc>
            </a:pPr>
            <a:r>
              <a:rPr lang="en-US" sz="1400" dirty="0"/>
              <a:t>Consumo de dados é uma prática cotidiana da maioria das pessoas, porém passa despercebido por não ser diretamente nomeado dessa maneira, portanto acredito que levantar métodos de consumir dados diferente da forma com que estamos acostumados é uma ótima maneira de abrir a mente da população e assim diminuir um pouco do estigma que existe em cima do termo de consumo de banco de dados ou termos próximos</a:t>
            </a:r>
          </a:p>
          <a:p>
            <a:pPr lvl="0">
              <a:lnSpc>
                <a:spcPct val="115000"/>
              </a:lnSpc>
            </a:pPr>
            <a:r>
              <a:rPr lang="en-US" sz="1400" dirty="0"/>
              <a:t>Demonstrando que uma simples consulta no portal do IBGE ou mesmo uma pergunta ao chatGPT pode ser uma forma de consumir dados e fazer pesquisas, essa barreira e bloqueio mental pode ser desmontada</a:t>
            </a:r>
          </a:p>
        </p:txBody>
      </p:sp>
      <p:pic>
        <p:nvPicPr>
          <p:cNvPr id="5" name="Áudio 4">
            <a:hlinkClick r:id="" action="ppaction://media"/>
            <a:extLst>
              <a:ext uri="{FF2B5EF4-FFF2-40B4-BE49-F238E27FC236}">
                <a16:creationId xmlns:a16="http://schemas.microsoft.com/office/drawing/2014/main" id="{82282820-A6DF-22C4-DCAE-62BFB8DEF82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2739659"/>
      </p:ext>
    </p:extLst>
  </p:cSld>
  <p:clrMapOvr>
    <a:masterClrMapping/>
  </p:clrMapOvr>
  <mc:AlternateContent xmlns:mc="http://schemas.openxmlformats.org/markup-compatibility/2006">
    <mc:Choice xmlns:p14="http://schemas.microsoft.com/office/powerpoint/2010/main" Requires="p14">
      <p:transition spd="slow" p14:dur="2000" advTm="87615"/>
    </mc:Choice>
    <mc:Fallback>
      <p:transition spd="slow" advTm="87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dirty="0"/>
              <a:t>5.CONCLUSÕES</a:t>
            </a:r>
          </a:p>
        </p:txBody>
      </p:sp>
      <p:pic>
        <p:nvPicPr>
          <p:cNvPr id="6" name="Picture 5" descr="Lâmpada num fundo amarelo com um cabo e raios de luz desenhados">
            <a:extLst>
              <a:ext uri="{FF2B5EF4-FFF2-40B4-BE49-F238E27FC236}">
                <a16:creationId xmlns:a16="http://schemas.microsoft.com/office/drawing/2014/main" id="{1CDBE4D1-7646-5A3D-40C7-6C2A78A6058C}"/>
              </a:ext>
            </a:extLst>
          </p:cNvPr>
          <p:cNvPicPr>
            <a:picLocks noChangeAspect="1"/>
          </p:cNvPicPr>
          <p:nvPr/>
        </p:nvPicPr>
        <p:blipFill rotWithShape="1">
          <a:blip r:embed="rId4"/>
          <a:srcRect l="53799" r="11475" b="3"/>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009899"/>
          </a:xfrm>
        </p:spPr>
        <p:txBody>
          <a:bodyPr>
            <a:normAutofit/>
          </a:bodyPr>
          <a:lstStyle/>
          <a:p>
            <a:pPr lvl="0"/>
            <a:r>
              <a:rPr lang="en-US" dirty="0"/>
              <a:t>Apesar de alguns exemplos aqui demonstrados não terem sido fiéis a realidade em alguns momentos, isso se dá ao fato da data dos dados consumidos por essas plataformas serem mais antigos, porém na maioria foram resultados positivos</a:t>
            </a:r>
          </a:p>
        </p:txBody>
      </p:sp>
      <p:pic>
        <p:nvPicPr>
          <p:cNvPr id="5" name="Áudio 4">
            <a:hlinkClick r:id="" action="ppaction://media"/>
            <a:extLst>
              <a:ext uri="{FF2B5EF4-FFF2-40B4-BE49-F238E27FC236}">
                <a16:creationId xmlns:a16="http://schemas.microsoft.com/office/drawing/2014/main" id="{589780D9-7ADF-354F-A8CD-717403A78A8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9186411"/>
      </p:ext>
    </p:extLst>
  </p:cSld>
  <p:clrMapOvr>
    <a:masterClrMapping/>
  </p:clrMapOvr>
  <mc:AlternateContent xmlns:mc="http://schemas.openxmlformats.org/markup-compatibility/2006">
    <mc:Choice xmlns:p14="http://schemas.microsoft.com/office/powerpoint/2010/main" Requires="p14">
      <p:transition spd="slow" p14:dur="2000" advTm="63720"/>
    </mc:Choice>
    <mc:Fallback>
      <p:transition spd="slow" advTm="63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dirty="0"/>
              <a:t>REFERENCIAS BIBLIOGRAFICAS</a:t>
            </a:r>
          </a:p>
        </p:txBody>
      </p:sp>
      <p:pic>
        <p:nvPicPr>
          <p:cNvPr id="6" name="Picture 5" descr="Sinalizador de localizador num mapa de cidade">
            <a:extLst>
              <a:ext uri="{FF2B5EF4-FFF2-40B4-BE49-F238E27FC236}">
                <a16:creationId xmlns:a16="http://schemas.microsoft.com/office/drawing/2014/main" id="{B8090B1A-8D0D-124B-FAE3-7D76B27C60E4}"/>
              </a:ext>
            </a:extLst>
          </p:cNvPr>
          <p:cNvPicPr>
            <a:picLocks noChangeAspect="1"/>
          </p:cNvPicPr>
          <p:nvPr/>
        </p:nvPicPr>
        <p:blipFill rotWithShape="1">
          <a:blip r:embed="rId4"/>
          <a:srcRect l="9680" r="52698" b="-3"/>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009899"/>
          </a:xfrm>
        </p:spPr>
        <p:txBody>
          <a:bodyPr>
            <a:normAutofit/>
          </a:bodyPr>
          <a:lstStyle/>
          <a:p>
            <a:pPr lvl="0">
              <a:lnSpc>
                <a:spcPct val="115000"/>
              </a:lnSpc>
            </a:pPr>
            <a:r>
              <a:rPr lang="en-US" sz="1400" dirty="0"/>
              <a:t>Shape file município do Brasil; Disponível em: https://www.ibge.gov.br/geociencias/organizacao-do-territorio/malhasterritoriais/15774-malhas.html</a:t>
            </a:r>
          </a:p>
          <a:p>
            <a:pPr lvl="0">
              <a:lnSpc>
                <a:spcPct val="115000"/>
              </a:lnSpc>
            </a:pPr>
            <a:r>
              <a:rPr lang="en-US" sz="1400" dirty="0"/>
              <a:t>Portal IBGE; Disponível em: https://www.ibge.gov.br/; chatGPT; openAI; Disponível em: https://openai.com/blog/chatgpt</a:t>
            </a:r>
          </a:p>
          <a:p>
            <a:pPr lvl="0">
              <a:lnSpc>
                <a:spcPct val="115000"/>
              </a:lnSpc>
            </a:pPr>
            <a:r>
              <a:rPr lang="en-US" sz="1400" dirty="0"/>
              <a:t>https://www12.senado.leg.br/noticias/especiais/arquivo-s/1o-censo-do-brasil-feitohttps://www12.senado.leg.br/noticias/especiais/arquivo-s/1o-censo-do-brasil-feito-ha-150-anos-contou-1-5-milhao-de-escravizadosha-150-anos-contou-1-5-milhao-de-escravizados</a:t>
            </a:r>
          </a:p>
        </p:txBody>
      </p:sp>
      <p:pic>
        <p:nvPicPr>
          <p:cNvPr id="5" name="Áudio 4">
            <a:hlinkClick r:id="" action="ppaction://media"/>
            <a:extLst>
              <a:ext uri="{FF2B5EF4-FFF2-40B4-BE49-F238E27FC236}">
                <a16:creationId xmlns:a16="http://schemas.microsoft.com/office/drawing/2014/main" id="{8F3132EA-6067-AA28-9CCF-4B71DEDD5D8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683336"/>
      </p:ext>
    </p:extLst>
  </p:cSld>
  <p:clrMapOvr>
    <a:masterClrMapping/>
  </p:clrMapOvr>
  <mc:AlternateContent xmlns:mc="http://schemas.openxmlformats.org/markup-compatibility/2006">
    <mc:Choice xmlns:p14="http://schemas.microsoft.com/office/powerpoint/2010/main" Requires="p14">
      <p:transition spd="slow" p14:dur="2000" advTm="55846"/>
    </mc:Choice>
    <mc:Fallback>
      <p:transition spd="slow" advTm="55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dirty="0"/>
              <a:t>1.INTRODUÇÃO</a:t>
            </a:r>
          </a:p>
        </p:txBody>
      </p:sp>
      <p:pic>
        <p:nvPicPr>
          <p:cNvPr id="6" name="Picture 5" descr="Gráfico">
            <a:extLst>
              <a:ext uri="{FF2B5EF4-FFF2-40B4-BE49-F238E27FC236}">
                <a16:creationId xmlns:a16="http://schemas.microsoft.com/office/drawing/2014/main" id="{BB508689-5187-45B3-645D-818A7052D7BC}"/>
              </a:ext>
            </a:extLst>
          </p:cNvPr>
          <p:cNvPicPr>
            <a:picLocks noChangeAspect="1"/>
          </p:cNvPicPr>
          <p:nvPr/>
        </p:nvPicPr>
        <p:blipFill rotWithShape="1">
          <a:blip r:embed="rId4"/>
          <a:srcRect l="31105" r="33618" b="4"/>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009899"/>
          </a:xfrm>
        </p:spPr>
        <p:txBody>
          <a:bodyPr>
            <a:normAutofit/>
          </a:bodyPr>
          <a:lstStyle/>
          <a:p>
            <a:pPr lvl="0"/>
            <a:r>
              <a:rPr lang="en-US" dirty="0"/>
              <a:t>No Brasil, uma das principais fontes de dados sobre os municípios é o IBGE, onde ele por meio de pesquisas “porta em porta”, coleta dados sobre os municípios e seus habitantes</a:t>
            </a:r>
          </a:p>
        </p:txBody>
      </p:sp>
      <p:pic>
        <p:nvPicPr>
          <p:cNvPr id="9" name="Áudio 8">
            <a:hlinkClick r:id="" action="ppaction://media"/>
            <a:extLst>
              <a:ext uri="{FF2B5EF4-FFF2-40B4-BE49-F238E27FC236}">
                <a16:creationId xmlns:a16="http://schemas.microsoft.com/office/drawing/2014/main" id="{933147D3-636F-BEDA-A90A-A4CEB0C1EB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6817528"/>
      </p:ext>
    </p:extLst>
  </p:cSld>
  <p:clrMapOvr>
    <a:masterClrMapping/>
  </p:clrMapOvr>
  <mc:AlternateContent xmlns:mc="http://schemas.openxmlformats.org/markup-compatibility/2006">
    <mc:Choice xmlns:p14="http://schemas.microsoft.com/office/powerpoint/2010/main" Requires="p14">
      <p:transition spd="slow" p14:dur="2000" advTm="51000"/>
    </mc:Choice>
    <mc:Fallback>
      <p:transition spd="slow" advTm="5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dirty="0"/>
              <a:t>2.OBJETIVOS</a:t>
            </a:r>
          </a:p>
        </p:txBody>
      </p:sp>
      <p:pic>
        <p:nvPicPr>
          <p:cNvPr id="6" name="Picture 5" descr="Placa analógica a mostrar informações de voos">
            <a:extLst>
              <a:ext uri="{FF2B5EF4-FFF2-40B4-BE49-F238E27FC236}">
                <a16:creationId xmlns:a16="http://schemas.microsoft.com/office/drawing/2014/main" id="{52A6ECB8-0D67-DA80-67CC-025411C28FC7}"/>
              </a:ext>
            </a:extLst>
          </p:cNvPr>
          <p:cNvPicPr>
            <a:picLocks noChangeAspect="1"/>
          </p:cNvPicPr>
          <p:nvPr/>
        </p:nvPicPr>
        <p:blipFill rotWithShape="1">
          <a:blip r:embed="rId4"/>
          <a:srcRect l="24752" r="37626" b="-3"/>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009899"/>
          </a:xfrm>
        </p:spPr>
        <p:txBody>
          <a:bodyPr>
            <a:normAutofit/>
          </a:bodyPr>
          <a:lstStyle/>
          <a:p>
            <a:pPr lvl="0">
              <a:lnSpc>
                <a:spcPct val="115000"/>
              </a:lnSpc>
            </a:pPr>
            <a:r>
              <a:rPr lang="en-US" sz="1700" dirty="0"/>
              <a:t>O presente trabalho tem como objetivo testar e colocar frente a frente dados de diferentes fontes, desse modo testando ao mesmo tempo a confiabilidade do chatGPT colocando-o frente a frente com os dados do IBGE, enquanto os mesmos são comparados entre si</a:t>
            </a:r>
          </a:p>
          <a:p>
            <a:pPr lvl="0">
              <a:lnSpc>
                <a:spcPct val="115000"/>
              </a:lnSpc>
            </a:pPr>
            <a:r>
              <a:rPr lang="en-US" sz="1700" dirty="0"/>
              <a:t>Os dados utilizados para essa comparação são os dos municípios brasileiros, sendo filtrados por algumas querys/filtros simples que traziam os dados também de forma simples</a:t>
            </a:r>
          </a:p>
        </p:txBody>
      </p:sp>
      <p:pic>
        <p:nvPicPr>
          <p:cNvPr id="14" name="Áudio 13">
            <a:hlinkClick r:id="" action="ppaction://media"/>
            <a:extLst>
              <a:ext uri="{FF2B5EF4-FFF2-40B4-BE49-F238E27FC236}">
                <a16:creationId xmlns:a16="http://schemas.microsoft.com/office/drawing/2014/main" id="{BB99B2B1-B7E5-AB02-E815-5F0C2303CB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7364981"/>
      </p:ext>
    </p:extLst>
  </p:cSld>
  <p:clrMapOvr>
    <a:masterClrMapping/>
  </p:clrMapOvr>
  <mc:AlternateContent xmlns:mc="http://schemas.openxmlformats.org/markup-compatibility/2006">
    <mc:Choice xmlns:p14="http://schemas.microsoft.com/office/powerpoint/2010/main" Requires="p14">
      <p:transition spd="slow" p14:dur="2000" advTm="48808"/>
    </mc:Choice>
    <mc:Fallback>
      <p:transition spd="slow" advTm="4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dirty="0"/>
              <a:t>3.METODOLOGIA</a:t>
            </a:r>
          </a:p>
        </p:txBody>
      </p:sp>
      <p:pic>
        <p:nvPicPr>
          <p:cNvPr id="6" name="Picture 5" descr="Esquematizar ecrã principal vista de auscultadores, chávena de café e teclado branco">
            <a:extLst>
              <a:ext uri="{FF2B5EF4-FFF2-40B4-BE49-F238E27FC236}">
                <a16:creationId xmlns:a16="http://schemas.microsoft.com/office/drawing/2014/main" id="{1DDC1DDC-7252-A38F-E922-F538EF692C07}"/>
              </a:ext>
            </a:extLst>
          </p:cNvPr>
          <p:cNvPicPr>
            <a:picLocks noChangeAspect="1"/>
          </p:cNvPicPr>
          <p:nvPr/>
        </p:nvPicPr>
        <p:blipFill rotWithShape="1">
          <a:blip r:embed="rId4"/>
          <a:srcRect r="62378" b="-3"/>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009899"/>
          </a:xfrm>
        </p:spPr>
        <p:txBody>
          <a:bodyPr>
            <a:normAutofit/>
          </a:bodyPr>
          <a:lstStyle/>
          <a:p>
            <a:pPr lvl="0"/>
            <a:r>
              <a:rPr lang="en-US" dirty="0"/>
              <a:t>Como dito anteriormente o presente trabalho colocou frente a frente três fontes de dados diferentes, duas da mesma fonte e uma controversa, sendo elas respectivamente o site do IBGE, arquivos de extensão ShapeFile do próprio IBGE e consultas feitas na IA chatGPT, da OpenAI</a:t>
            </a:r>
          </a:p>
        </p:txBody>
      </p:sp>
      <p:pic>
        <p:nvPicPr>
          <p:cNvPr id="8" name="Áudio 7">
            <a:hlinkClick r:id="" action="ppaction://media"/>
            <a:extLst>
              <a:ext uri="{FF2B5EF4-FFF2-40B4-BE49-F238E27FC236}">
                <a16:creationId xmlns:a16="http://schemas.microsoft.com/office/drawing/2014/main" id="{9A53DF33-3D12-D226-D610-2E7A34EADF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4215069"/>
      </p:ext>
    </p:extLst>
  </p:cSld>
  <p:clrMapOvr>
    <a:masterClrMapping/>
  </p:clrMapOvr>
  <mc:AlternateContent xmlns:mc="http://schemas.openxmlformats.org/markup-compatibility/2006">
    <mc:Choice xmlns:p14="http://schemas.microsoft.com/office/powerpoint/2010/main" Requires="p14">
      <p:transition spd="slow" p14:dur="2000" advTm="31072"/>
    </mc:Choice>
    <mc:Fallback>
      <p:transition spd="slow" advTm="31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dirty="0"/>
              <a:t>3.METODOLOGIA</a:t>
            </a:r>
          </a:p>
        </p:txBody>
      </p:sp>
      <p:pic>
        <p:nvPicPr>
          <p:cNvPr id="6" name="Picture 5" descr="Leiden do céu à noite noturna">
            <a:extLst>
              <a:ext uri="{FF2B5EF4-FFF2-40B4-BE49-F238E27FC236}">
                <a16:creationId xmlns:a16="http://schemas.microsoft.com/office/drawing/2014/main" id="{BB40F9F3-3D3D-10F3-EC46-248B9E8492AA}"/>
              </a:ext>
            </a:extLst>
          </p:cNvPr>
          <p:cNvPicPr>
            <a:picLocks noChangeAspect="1"/>
          </p:cNvPicPr>
          <p:nvPr/>
        </p:nvPicPr>
        <p:blipFill rotWithShape="1">
          <a:blip r:embed="rId4"/>
          <a:srcRect l="35837" r="26541" b="-3"/>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009899"/>
          </a:xfrm>
        </p:spPr>
        <p:txBody>
          <a:bodyPr>
            <a:normAutofit/>
          </a:bodyPr>
          <a:lstStyle/>
          <a:p>
            <a:pPr lvl="0">
              <a:lnSpc>
                <a:spcPct val="115000"/>
              </a:lnSpc>
            </a:pPr>
            <a:r>
              <a:rPr lang="en-US" sz="1700" dirty="0"/>
              <a:t>Município com a maior extensão de área</a:t>
            </a:r>
          </a:p>
          <a:p>
            <a:pPr lvl="0">
              <a:lnSpc>
                <a:spcPct val="115000"/>
              </a:lnSpc>
            </a:pPr>
            <a:r>
              <a:rPr lang="en-US" sz="1700" dirty="0"/>
              <a:t>Quantos municípios tem acima de 500.000 habitantes</a:t>
            </a:r>
          </a:p>
          <a:p>
            <a:pPr lvl="0">
              <a:lnSpc>
                <a:spcPct val="115000"/>
              </a:lnSpc>
            </a:pPr>
            <a:r>
              <a:rPr lang="en-US" sz="1700" dirty="0"/>
              <a:t>Quantos municípios tem acima de 1 milhão de habitantes</a:t>
            </a:r>
          </a:p>
          <a:p>
            <a:pPr lvl="0">
              <a:lnSpc>
                <a:spcPct val="115000"/>
              </a:lnSpc>
            </a:pPr>
            <a:r>
              <a:rPr lang="en-US" sz="1700" dirty="0"/>
              <a:t>Quantos municípios no estado de Minas Gerais</a:t>
            </a:r>
          </a:p>
          <a:p>
            <a:pPr lvl="0">
              <a:lnSpc>
                <a:spcPct val="115000"/>
              </a:lnSpc>
            </a:pPr>
            <a:r>
              <a:rPr lang="en-US" sz="1700" dirty="0"/>
              <a:t>Quantos municípios na região Sudeste do Brasil</a:t>
            </a:r>
          </a:p>
          <a:p>
            <a:pPr lvl="0">
              <a:lnSpc>
                <a:spcPct val="115000"/>
              </a:lnSpc>
            </a:pPr>
            <a:r>
              <a:rPr lang="en-US" sz="1700" dirty="0"/>
              <a:t>E número de municípios totais</a:t>
            </a:r>
          </a:p>
        </p:txBody>
      </p:sp>
      <p:pic>
        <p:nvPicPr>
          <p:cNvPr id="5" name="Áudio 4">
            <a:hlinkClick r:id="" action="ppaction://media"/>
            <a:extLst>
              <a:ext uri="{FF2B5EF4-FFF2-40B4-BE49-F238E27FC236}">
                <a16:creationId xmlns:a16="http://schemas.microsoft.com/office/drawing/2014/main" id="{B3F9917A-377F-BC2E-AC20-7A7D43A7FBF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4560039"/>
      </p:ext>
    </p:extLst>
  </p:cSld>
  <p:clrMapOvr>
    <a:masterClrMapping/>
  </p:clrMapOvr>
  <mc:AlternateContent xmlns:mc="http://schemas.openxmlformats.org/markup-compatibility/2006">
    <mc:Choice xmlns:p14="http://schemas.microsoft.com/office/powerpoint/2010/main" Requires="p14">
      <p:transition spd="slow" p14:dur="2000" advTm="39797"/>
    </mc:Choice>
    <mc:Fallback>
      <p:transition spd="slow" advTm="39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2197101" y="1089025"/>
            <a:ext cx="7797799" cy="1532951"/>
          </a:xfrm>
        </p:spPr>
        <p:txBody>
          <a:bodyPr>
            <a:normAutofit/>
          </a:bodyPr>
          <a:lstStyle/>
          <a:p>
            <a:r>
              <a:rPr lang="en-US" dirty="0"/>
              <a:t>4.ANÁLISE E CONSOLIDAÇÃO</a:t>
            </a:r>
          </a:p>
        </p:txBody>
      </p:sp>
      <p:grpSp>
        <p:nvGrpSpPr>
          <p:cNvPr id="10" name="Group 9">
            <a:extLst>
              <a:ext uri="{FF2B5EF4-FFF2-40B4-BE49-F238E27FC236}">
                <a16:creationId xmlns:a16="http://schemas.microsoft.com/office/drawing/2014/main" id="{49E013D9-9421-47E7-9080-30F6E544BE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4987925" y="2840038"/>
            <a:chExt cx="2216150" cy="1177924"/>
          </a:xfrm>
        </p:grpSpPr>
        <p:sp>
          <p:nvSpPr>
            <p:cNvPr id="11" name="Rectangle 10">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14944" y="3117662"/>
              <a:ext cx="1009280" cy="464739"/>
              <a:chOff x="4432859" y="3200647"/>
              <a:chExt cx="1009280" cy="464739"/>
            </a:xfrm>
          </p:grpSpPr>
          <p:sp>
            <p:nvSpPr>
              <p:cNvPr id="22" name="Freeform: Shape 21">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Freeform: Shape 22">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79979" y="2915338"/>
              <a:ext cx="1080000" cy="1080000"/>
              <a:chOff x="4497894" y="2998323"/>
              <a:chExt cx="1080000" cy="1080000"/>
            </a:xfrm>
          </p:grpSpPr>
          <p:grpSp>
            <p:nvGrpSpPr>
              <p:cNvPr id="16" name="Group 15">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20" name="Freeform: Shape 19">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1" name="Straight Connector 20">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18" name="Freeform: Shape 17">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Connector 18">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4" name="Áudio 3">
            <a:hlinkClick r:id="" action="ppaction://media"/>
            <a:extLst>
              <a:ext uri="{FF2B5EF4-FFF2-40B4-BE49-F238E27FC236}">
                <a16:creationId xmlns:a16="http://schemas.microsoft.com/office/drawing/2014/main" id="{9BF01060-C9BC-AE03-3347-083C0BFA6C8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720663"/>
      </p:ext>
    </p:extLst>
  </p:cSld>
  <p:clrMapOvr>
    <a:masterClrMapping/>
  </p:clrMapOvr>
  <mc:AlternateContent xmlns:mc="http://schemas.openxmlformats.org/markup-compatibility/2006">
    <mc:Choice xmlns:p14="http://schemas.microsoft.com/office/powerpoint/2010/main" Requires="p14">
      <p:transition spd="slow" p14:dur="2000" advTm="2003"/>
    </mc:Choice>
    <mc:Fallback>
      <p:transition spd="slow" advTm="2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984750" y="1011237"/>
            <a:ext cx="6120000" cy="860400"/>
          </a:xfrm>
        </p:spPr>
        <p:txBody>
          <a:bodyPr anchor="b">
            <a:normAutofit/>
          </a:bodyPr>
          <a:lstStyle/>
          <a:p>
            <a:pPr algn="ctr"/>
            <a:r>
              <a:rPr lang="en-US" dirty="0"/>
              <a:t>4.1.Resultados:</a:t>
            </a:r>
          </a:p>
        </p:txBody>
      </p:sp>
      <p:pic>
        <p:nvPicPr>
          <p:cNvPr id="6" name="Picture 5" descr="Fórmulas matemáticas complexas num quadro negro">
            <a:extLst>
              <a:ext uri="{FF2B5EF4-FFF2-40B4-BE49-F238E27FC236}">
                <a16:creationId xmlns:a16="http://schemas.microsoft.com/office/drawing/2014/main" id="{EB0476D0-4B42-238B-70E6-FE1EF605D261}"/>
              </a:ext>
            </a:extLst>
          </p:cNvPr>
          <p:cNvPicPr>
            <a:picLocks noChangeAspect="1"/>
          </p:cNvPicPr>
          <p:nvPr/>
        </p:nvPicPr>
        <p:blipFill rotWithShape="1">
          <a:blip r:embed="rId4"/>
          <a:srcRect l="23291" r="35556" b="-9"/>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984750" y="2759076"/>
            <a:ext cx="6121400" cy="3009899"/>
          </a:xfrm>
        </p:spPr>
        <p:txBody>
          <a:bodyPr>
            <a:normAutofit fontScale="85000" lnSpcReduction="10000"/>
          </a:bodyPr>
          <a:lstStyle/>
          <a:p>
            <a:pPr marL="359410" indent="-359410"/>
            <a:r>
              <a:rPr lang="en-US" dirty="0" err="1"/>
              <a:t>Primeira</a:t>
            </a:r>
            <a:r>
              <a:rPr lang="en-US" dirty="0"/>
              <a:t> </a:t>
            </a:r>
            <a:r>
              <a:rPr lang="en-US" dirty="0" err="1"/>
              <a:t>Busca</a:t>
            </a:r>
            <a:r>
              <a:rPr lang="en-US" dirty="0"/>
              <a:t>: Municipio com </a:t>
            </a:r>
            <a:r>
              <a:rPr lang="en-US" dirty="0" err="1"/>
              <a:t>maior</a:t>
            </a:r>
            <a:r>
              <a:rPr lang="en-US" dirty="0"/>
              <a:t> </a:t>
            </a:r>
            <a:r>
              <a:rPr lang="en-US" dirty="0" err="1"/>
              <a:t>área</a:t>
            </a:r>
            <a:r>
              <a:rPr lang="en-US" dirty="0"/>
              <a:t>:</a:t>
            </a:r>
            <a:endParaRPr lang="en-US" dirty="0">
              <a:solidFill>
                <a:srgbClr val="FFFFFF">
                  <a:alpha val="70000"/>
                </a:srgbClr>
              </a:solidFill>
            </a:endParaRPr>
          </a:p>
          <a:p>
            <a:pPr marL="359410" indent="-359410">
              <a:buClr>
                <a:srgbClr val="B57FF1"/>
              </a:buClr>
            </a:pPr>
            <a:r>
              <a:rPr lang="en-US" dirty="0" err="1">
                <a:solidFill>
                  <a:srgbClr val="FFFFFF">
                    <a:alpha val="70000"/>
                  </a:srgbClr>
                </a:solidFill>
              </a:rPr>
              <a:t>Concordância</a:t>
            </a:r>
            <a:r>
              <a:rPr lang="en-US" dirty="0">
                <a:solidFill>
                  <a:srgbClr val="FFFFFF">
                    <a:alpha val="70000"/>
                  </a:srgbClr>
                </a:solidFill>
              </a:rPr>
              <a:t> entre </a:t>
            </a:r>
            <a:r>
              <a:rPr lang="en-US" dirty="0" err="1">
                <a:solidFill>
                  <a:srgbClr val="FFFFFF">
                    <a:alpha val="70000"/>
                  </a:srgbClr>
                </a:solidFill>
              </a:rPr>
              <a:t>os</a:t>
            </a:r>
            <a:r>
              <a:rPr lang="en-US" dirty="0">
                <a:solidFill>
                  <a:srgbClr val="FFFFFF">
                    <a:alpha val="70000"/>
                  </a:srgbClr>
                </a:solidFill>
              </a:rPr>
              <a:t> </a:t>
            </a:r>
            <a:r>
              <a:rPr lang="en-US" dirty="0" err="1">
                <a:solidFill>
                  <a:srgbClr val="FFFFFF">
                    <a:alpha val="70000"/>
                  </a:srgbClr>
                </a:solidFill>
              </a:rPr>
              <a:t>resultados</a:t>
            </a:r>
            <a:r>
              <a:rPr lang="en-US" dirty="0">
                <a:solidFill>
                  <a:srgbClr val="FFFFFF">
                    <a:alpha val="70000"/>
                  </a:srgbClr>
                </a:solidFill>
              </a:rPr>
              <a:t>, </a:t>
            </a:r>
            <a:r>
              <a:rPr lang="en-US" dirty="0" err="1">
                <a:solidFill>
                  <a:srgbClr val="FFFFFF">
                    <a:alpha val="70000"/>
                  </a:srgbClr>
                </a:solidFill>
              </a:rPr>
              <a:t>porém</a:t>
            </a:r>
            <a:r>
              <a:rPr lang="en-US" dirty="0">
                <a:solidFill>
                  <a:srgbClr val="FFFFFF">
                    <a:alpha val="70000"/>
                  </a:srgbClr>
                </a:solidFill>
              </a:rPr>
              <a:t> portal do IBGE </a:t>
            </a:r>
            <a:r>
              <a:rPr lang="en-US" dirty="0" err="1">
                <a:solidFill>
                  <a:srgbClr val="FFFFFF">
                    <a:alpha val="70000"/>
                  </a:srgbClr>
                </a:solidFill>
              </a:rPr>
              <a:t>serviu</a:t>
            </a:r>
            <a:r>
              <a:rPr lang="en-US" dirty="0">
                <a:solidFill>
                  <a:srgbClr val="FFFFFF">
                    <a:alpha val="70000"/>
                  </a:srgbClr>
                </a:solidFill>
              </a:rPr>
              <a:t> </a:t>
            </a:r>
            <a:r>
              <a:rPr lang="en-US" dirty="0" err="1">
                <a:solidFill>
                  <a:srgbClr val="FFFFFF">
                    <a:alpha val="70000"/>
                  </a:srgbClr>
                </a:solidFill>
              </a:rPr>
              <a:t>apenas</a:t>
            </a:r>
            <a:r>
              <a:rPr lang="en-US" dirty="0">
                <a:solidFill>
                  <a:srgbClr val="FFFFFF">
                    <a:alpha val="70000"/>
                  </a:srgbClr>
                </a:solidFill>
              </a:rPr>
              <a:t> </a:t>
            </a:r>
            <a:r>
              <a:rPr lang="en-US" dirty="0" err="1">
                <a:solidFill>
                  <a:srgbClr val="FFFFFF">
                    <a:alpha val="70000"/>
                  </a:srgbClr>
                </a:solidFill>
              </a:rPr>
              <a:t>como</a:t>
            </a:r>
            <a:r>
              <a:rPr lang="en-US" dirty="0">
                <a:solidFill>
                  <a:srgbClr val="FFFFFF">
                    <a:alpha val="70000"/>
                  </a:srgbClr>
                </a:solidFill>
              </a:rPr>
              <a:t> </a:t>
            </a:r>
            <a:r>
              <a:rPr lang="en-US" dirty="0" err="1">
                <a:solidFill>
                  <a:srgbClr val="FFFFFF">
                    <a:alpha val="70000"/>
                  </a:srgbClr>
                </a:solidFill>
              </a:rPr>
              <a:t>confirmação</a:t>
            </a:r>
            <a:r>
              <a:rPr lang="en-US" dirty="0">
                <a:solidFill>
                  <a:srgbClr val="FFFFFF">
                    <a:alpha val="70000"/>
                  </a:srgbClr>
                </a:solidFill>
              </a:rPr>
              <a:t> dos dados </a:t>
            </a:r>
            <a:r>
              <a:rPr lang="en-US" dirty="0" err="1">
                <a:solidFill>
                  <a:srgbClr val="FFFFFF">
                    <a:alpha val="70000"/>
                  </a:srgbClr>
                </a:solidFill>
              </a:rPr>
              <a:t>obtidos</a:t>
            </a:r>
            <a:r>
              <a:rPr lang="en-US" dirty="0">
                <a:solidFill>
                  <a:srgbClr val="FFFFFF">
                    <a:alpha val="70000"/>
                  </a:srgbClr>
                </a:solidFill>
              </a:rPr>
              <a:t>.</a:t>
            </a:r>
          </a:p>
          <a:p>
            <a:pPr marL="359410" indent="-359410"/>
            <a:r>
              <a:rPr lang="en-US" dirty="0">
                <a:solidFill>
                  <a:srgbClr val="FFFFFF">
                    <a:alpha val="70000"/>
                  </a:srgbClr>
                </a:solidFill>
              </a:rPr>
              <a:t>Segunda </a:t>
            </a:r>
            <a:r>
              <a:rPr lang="en-US" dirty="0" err="1">
                <a:solidFill>
                  <a:srgbClr val="FFFFFF">
                    <a:alpha val="70000"/>
                  </a:srgbClr>
                </a:solidFill>
              </a:rPr>
              <a:t>Busca</a:t>
            </a:r>
            <a:r>
              <a:rPr lang="en-US" dirty="0">
                <a:solidFill>
                  <a:srgbClr val="FFFFFF">
                    <a:alpha val="70000"/>
                  </a:srgbClr>
                </a:solidFill>
              </a:rPr>
              <a:t>: </a:t>
            </a:r>
            <a:r>
              <a:rPr lang="en-US" dirty="0" err="1">
                <a:solidFill>
                  <a:srgbClr val="FFFFFF">
                    <a:alpha val="70000"/>
                  </a:srgbClr>
                </a:solidFill>
              </a:rPr>
              <a:t>Municipios</a:t>
            </a:r>
            <a:r>
              <a:rPr lang="en-US" dirty="0">
                <a:solidFill>
                  <a:srgbClr val="FFFFFF">
                    <a:alpha val="70000"/>
                  </a:srgbClr>
                </a:solidFill>
              </a:rPr>
              <a:t> com </a:t>
            </a:r>
            <a:r>
              <a:rPr lang="en-US" dirty="0" err="1">
                <a:solidFill>
                  <a:srgbClr val="FFFFFF">
                    <a:alpha val="70000"/>
                  </a:srgbClr>
                </a:solidFill>
              </a:rPr>
              <a:t>mais</a:t>
            </a:r>
            <a:r>
              <a:rPr lang="en-US" dirty="0">
                <a:solidFill>
                  <a:srgbClr val="FFFFFF">
                    <a:alpha val="70000"/>
                  </a:srgbClr>
                </a:solidFill>
              </a:rPr>
              <a:t> de 500mil </a:t>
            </a:r>
            <a:r>
              <a:rPr lang="en-US" dirty="0" err="1">
                <a:solidFill>
                  <a:srgbClr val="FFFFFF">
                    <a:alpha val="70000"/>
                  </a:srgbClr>
                </a:solidFill>
              </a:rPr>
              <a:t>habitantes</a:t>
            </a:r>
            <a:r>
              <a:rPr lang="en-US" dirty="0">
                <a:solidFill>
                  <a:srgbClr val="FFFFFF">
                    <a:alpha val="70000"/>
                  </a:srgbClr>
                </a:solidFill>
              </a:rPr>
              <a:t>:</a:t>
            </a:r>
          </a:p>
          <a:p>
            <a:pPr marL="359410" indent="-359410">
              <a:buClr>
                <a:srgbClr val="B57FF1"/>
              </a:buClr>
            </a:pPr>
            <a:r>
              <a:rPr lang="en-US" dirty="0">
                <a:solidFill>
                  <a:srgbClr val="FFFFFF">
                    <a:alpha val="70000"/>
                  </a:srgbClr>
                </a:solidFill>
              </a:rPr>
              <a:t>ChatGPT indica o </a:t>
            </a:r>
            <a:r>
              <a:rPr lang="en-US" dirty="0" err="1">
                <a:solidFill>
                  <a:srgbClr val="FFFFFF">
                    <a:alpha val="70000"/>
                  </a:srgbClr>
                </a:solidFill>
              </a:rPr>
              <a:t>número</a:t>
            </a:r>
            <a:r>
              <a:rPr lang="en-US" dirty="0">
                <a:solidFill>
                  <a:srgbClr val="FFFFFF">
                    <a:alpha val="70000"/>
                  </a:srgbClr>
                </a:solidFill>
              </a:rPr>
              <a:t> de 38, </a:t>
            </a:r>
            <a:r>
              <a:rPr lang="en-US" dirty="0" err="1">
                <a:solidFill>
                  <a:srgbClr val="FFFFFF">
                    <a:alpha val="70000"/>
                  </a:srgbClr>
                </a:solidFill>
              </a:rPr>
              <a:t>porém</a:t>
            </a:r>
            <a:r>
              <a:rPr lang="en-US" dirty="0">
                <a:solidFill>
                  <a:srgbClr val="FFFFFF">
                    <a:alpha val="70000"/>
                  </a:srgbClr>
                </a:solidFill>
              </a:rPr>
              <a:t> </a:t>
            </a:r>
            <a:r>
              <a:rPr lang="en-US" dirty="0" err="1">
                <a:solidFill>
                  <a:srgbClr val="FFFFFF">
                    <a:alpha val="70000"/>
                  </a:srgbClr>
                </a:solidFill>
              </a:rPr>
              <a:t>foi</a:t>
            </a:r>
            <a:r>
              <a:rPr lang="en-US" dirty="0">
                <a:solidFill>
                  <a:srgbClr val="FFFFFF">
                    <a:alpha val="70000"/>
                  </a:srgbClr>
                </a:solidFill>
              </a:rPr>
              <a:t> o </a:t>
            </a:r>
            <a:r>
              <a:rPr lang="en-US" dirty="0" err="1">
                <a:solidFill>
                  <a:srgbClr val="FFFFFF">
                    <a:alpha val="70000"/>
                  </a:srgbClr>
                </a:solidFill>
              </a:rPr>
              <a:t>único</a:t>
            </a:r>
            <a:r>
              <a:rPr lang="en-US" dirty="0">
                <a:solidFill>
                  <a:srgbClr val="FFFFFF">
                    <a:alpha val="70000"/>
                  </a:srgbClr>
                </a:solidFill>
              </a:rPr>
              <a:t> </a:t>
            </a:r>
            <a:r>
              <a:rPr lang="en-US" dirty="0" err="1">
                <a:solidFill>
                  <a:srgbClr val="FFFFFF">
                    <a:alpha val="70000"/>
                  </a:srgbClr>
                </a:solidFill>
              </a:rPr>
              <a:t>capaz</a:t>
            </a:r>
            <a:r>
              <a:rPr lang="en-US" dirty="0">
                <a:solidFill>
                  <a:srgbClr val="FFFFFF">
                    <a:alpha val="70000"/>
                  </a:srgbClr>
                </a:solidFill>
              </a:rPr>
              <a:t> de </a:t>
            </a:r>
            <a:r>
              <a:rPr lang="en-US" dirty="0" err="1">
                <a:solidFill>
                  <a:srgbClr val="FFFFFF">
                    <a:alpha val="70000"/>
                  </a:srgbClr>
                </a:solidFill>
              </a:rPr>
              <a:t>dar</a:t>
            </a:r>
            <a:r>
              <a:rPr lang="en-US" dirty="0">
                <a:solidFill>
                  <a:srgbClr val="FFFFFF">
                    <a:alpha val="70000"/>
                  </a:srgbClr>
                </a:solidFill>
              </a:rPr>
              <a:t> </a:t>
            </a:r>
            <a:r>
              <a:rPr lang="en-US" dirty="0" err="1">
                <a:solidFill>
                  <a:srgbClr val="FFFFFF">
                    <a:alpha val="70000"/>
                  </a:srgbClr>
                </a:solidFill>
              </a:rPr>
              <a:t>resposta</a:t>
            </a:r>
            <a:r>
              <a:rPr lang="en-US" dirty="0">
                <a:solidFill>
                  <a:srgbClr val="FFFFFF">
                    <a:alpha val="70000"/>
                  </a:srgbClr>
                </a:solidFill>
              </a:rPr>
              <a:t>, que </a:t>
            </a:r>
            <a:r>
              <a:rPr lang="en-US" dirty="0" err="1">
                <a:solidFill>
                  <a:srgbClr val="FFFFFF">
                    <a:alpha val="70000"/>
                  </a:srgbClr>
                </a:solidFill>
              </a:rPr>
              <a:t>foi</a:t>
            </a:r>
            <a:r>
              <a:rPr lang="en-US" dirty="0">
                <a:solidFill>
                  <a:srgbClr val="FFFFFF">
                    <a:alpha val="70000"/>
                  </a:srgbClr>
                </a:solidFill>
              </a:rPr>
              <a:t> </a:t>
            </a:r>
            <a:r>
              <a:rPr lang="en-US" dirty="0" err="1">
                <a:solidFill>
                  <a:srgbClr val="FFFFFF">
                    <a:alpha val="70000"/>
                  </a:srgbClr>
                </a:solidFill>
              </a:rPr>
              <a:t>confirmado</a:t>
            </a:r>
            <a:r>
              <a:rPr lang="en-US" dirty="0">
                <a:solidFill>
                  <a:srgbClr val="FFFFFF">
                    <a:alpha val="70000"/>
                  </a:srgbClr>
                </a:solidFill>
              </a:rPr>
              <a:t> </a:t>
            </a:r>
            <a:r>
              <a:rPr lang="en-US" dirty="0" err="1">
                <a:solidFill>
                  <a:srgbClr val="FFFFFF">
                    <a:alpha val="70000"/>
                  </a:srgbClr>
                </a:solidFill>
              </a:rPr>
              <a:t>por</a:t>
            </a:r>
            <a:r>
              <a:rPr lang="en-US" dirty="0">
                <a:solidFill>
                  <a:srgbClr val="FFFFFF">
                    <a:alpha val="70000"/>
                  </a:srgbClr>
                </a:solidFill>
              </a:rPr>
              <a:t> </a:t>
            </a:r>
            <a:r>
              <a:rPr lang="en-US" dirty="0" err="1">
                <a:solidFill>
                  <a:srgbClr val="FFFFFF">
                    <a:alpha val="70000"/>
                  </a:srgbClr>
                </a:solidFill>
              </a:rPr>
              <a:t>meio</a:t>
            </a:r>
            <a:r>
              <a:rPr lang="en-US" dirty="0">
                <a:solidFill>
                  <a:srgbClr val="FFFFFF">
                    <a:alpha val="70000"/>
                  </a:srgbClr>
                </a:solidFill>
              </a:rPr>
              <a:t> de dados e </a:t>
            </a:r>
            <a:r>
              <a:rPr lang="en-US" dirty="0" err="1">
                <a:solidFill>
                  <a:srgbClr val="FFFFFF">
                    <a:alpha val="70000"/>
                  </a:srgbClr>
                </a:solidFill>
              </a:rPr>
              <a:t>pesquisas</a:t>
            </a:r>
            <a:r>
              <a:rPr lang="en-US" dirty="0">
                <a:solidFill>
                  <a:srgbClr val="FFFFFF">
                    <a:alpha val="70000"/>
                  </a:srgbClr>
                </a:solidFill>
              </a:rPr>
              <a:t> </a:t>
            </a:r>
            <a:r>
              <a:rPr lang="en-US" dirty="0" err="1">
                <a:solidFill>
                  <a:srgbClr val="FFFFFF">
                    <a:alpha val="70000"/>
                  </a:srgbClr>
                </a:solidFill>
              </a:rPr>
              <a:t>na</a:t>
            </a:r>
            <a:r>
              <a:rPr lang="en-US" dirty="0">
                <a:solidFill>
                  <a:srgbClr val="FFFFFF">
                    <a:alpha val="70000"/>
                  </a:srgbClr>
                </a:solidFill>
              </a:rPr>
              <a:t> internet.</a:t>
            </a:r>
          </a:p>
        </p:txBody>
      </p:sp>
      <p:pic>
        <p:nvPicPr>
          <p:cNvPr id="5" name="Áudio 4">
            <a:hlinkClick r:id="" action="ppaction://media"/>
            <a:extLst>
              <a:ext uri="{FF2B5EF4-FFF2-40B4-BE49-F238E27FC236}">
                <a16:creationId xmlns:a16="http://schemas.microsoft.com/office/drawing/2014/main" id="{2C7C46E3-1961-0DC6-EC9E-C0AA2FD693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7887941"/>
      </p:ext>
    </p:extLst>
  </p:cSld>
  <p:clrMapOvr>
    <a:masterClrMapping/>
  </p:clrMapOvr>
  <mc:AlternateContent xmlns:mc="http://schemas.openxmlformats.org/markup-compatibility/2006">
    <mc:Choice xmlns:p14="http://schemas.microsoft.com/office/powerpoint/2010/main" Requires="p14">
      <p:transition spd="slow" p14:dur="2000" advTm="127506"/>
    </mc:Choice>
    <mc:Fallback>
      <p:transition spd="slow" advTm="127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órmulas matemáticas complexas num quadro negro">
            <a:extLst>
              <a:ext uri="{FF2B5EF4-FFF2-40B4-BE49-F238E27FC236}">
                <a16:creationId xmlns:a16="http://schemas.microsoft.com/office/drawing/2014/main" id="{EB0476D0-4B42-238B-70E6-FE1EF605D261}"/>
              </a:ext>
            </a:extLst>
          </p:cNvPr>
          <p:cNvPicPr>
            <a:picLocks noChangeAspect="1"/>
          </p:cNvPicPr>
          <p:nvPr/>
        </p:nvPicPr>
        <p:blipFill rotWithShape="1">
          <a:blip r:embed="rId4"/>
          <a:srcRect l="23291" r="35556" b="-9"/>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302961" y="1285207"/>
            <a:ext cx="6592636" cy="5275846"/>
          </a:xfrm>
        </p:spPr>
        <p:txBody>
          <a:bodyPr>
            <a:normAutofit/>
          </a:bodyPr>
          <a:lstStyle/>
          <a:p>
            <a:pPr marL="359410" indent="-359410"/>
            <a:r>
              <a:rPr lang="en-US" dirty="0"/>
              <a:t>Terceira </a:t>
            </a:r>
            <a:r>
              <a:rPr lang="en-US" dirty="0" err="1"/>
              <a:t>Busca</a:t>
            </a:r>
            <a:r>
              <a:rPr lang="en-US" dirty="0"/>
              <a:t>: Municipio </a:t>
            </a:r>
            <a:r>
              <a:rPr lang="en-US" dirty="0" err="1"/>
              <a:t>em</a:t>
            </a:r>
            <a:r>
              <a:rPr lang="en-US" dirty="0"/>
              <a:t> MG:</a:t>
            </a:r>
            <a:endParaRPr lang="en-US" dirty="0">
              <a:solidFill>
                <a:srgbClr val="FFFFFF">
                  <a:alpha val="70000"/>
                </a:srgbClr>
              </a:solidFill>
            </a:endParaRPr>
          </a:p>
          <a:p>
            <a:pPr marL="359410" indent="-359410">
              <a:buClr>
                <a:srgbClr val="8429E7">
                  <a:lumMod val="60000"/>
                  <a:lumOff val="40000"/>
                </a:srgbClr>
              </a:buClr>
            </a:pPr>
            <a:r>
              <a:rPr lang="en-US" dirty="0" err="1">
                <a:solidFill>
                  <a:srgbClr val="FFFFFF">
                    <a:alpha val="70000"/>
                  </a:srgbClr>
                </a:solidFill>
              </a:rPr>
              <a:t>Resultados</a:t>
            </a:r>
            <a:r>
              <a:rPr lang="en-US" dirty="0">
                <a:solidFill>
                  <a:srgbClr val="FFFFFF">
                    <a:alpha val="70000"/>
                  </a:srgbClr>
                </a:solidFill>
              </a:rPr>
              <a:t> </a:t>
            </a:r>
            <a:r>
              <a:rPr lang="en-US" dirty="0" err="1">
                <a:solidFill>
                  <a:srgbClr val="FFFFFF">
                    <a:alpha val="70000"/>
                  </a:srgbClr>
                </a:solidFill>
              </a:rPr>
              <a:t>iguais</a:t>
            </a:r>
            <a:r>
              <a:rPr lang="en-US" dirty="0">
                <a:solidFill>
                  <a:srgbClr val="FFFFFF">
                    <a:alpha val="70000"/>
                  </a:srgbClr>
                </a:solidFill>
              </a:rPr>
              <a:t> entre as </a:t>
            </a:r>
            <a:r>
              <a:rPr lang="en-US" dirty="0" err="1">
                <a:solidFill>
                  <a:srgbClr val="FFFFFF">
                    <a:alpha val="70000"/>
                  </a:srgbClr>
                </a:solidFill>
              </a:rPr>
              <a:t>três</a:t>
            </a:r>
            <a:r>
              <a:rPr lang="en-US" dirty="0">
                <a:solidFill>
                  <a:srgbClr val="FFFFFF">
                    <a:alpha val="70000"/>
                  </a:srgbClr>
                </a:solidFill>
              </a:rPr>
              <a:t> </a:t>
            </a:r>
            <a:r>
              <a:rPr lang="en-US" dirty="0" err="1">
                <a:solidFill>
                  <a:srgbClr val="FFFFFF">
                    <a:alpha val="70000"/>
                  </a:srgbClr>
                </a:solidFill>
              </a:rPr>
              <a:t>fontes</a:t>
            </a:r>
            <a:r>
              <a:rPr lang="en-US" dirty="0">
                <a:solidFill>
                  <a:srgbClr val="FFFFFF">
                    <a:alpha val="70000"/>
                  </a:srgbClr>
                </a:solidFill>
              </a:rPr>
              <a:t>, 853.</a:t>
            </a:r>
          </a:p>
          <a:p>
            <a:pPr marL="359410" indent="-359410">
              <a:buClr>
                <a:srgbClr val="B57FF1"/>
              </a:buClr>
            </a:pPr>
            <a:r>
              <a:rPr lang="en-US" dirty="0">
                <a:solidFill>
                  <a:srgbClr val="FFFFFF">
                    <a:alpha val="70000"/>
                  </a:srgbClr>
                </a:solidFill>
              </a:rPr>
              <a:t>Quarta </a:t>
            </a:r>
            <a:r>
              <a:rPr lang="en-US" dirty="0" err="1">
                <a:solidFill>
                  <a:srgbClr val="FFFFFF">
                    <a:alpha val="70000"/>
                  </a:srgbClr>
                </a:solidFill>
              </a:rPr>
              <a:t>busca</a:t>
            </a:r>
            <a:r>
              <a:rPr lang="en-US" dirty="0">
                <a:solidFill>
                  <a:srgbClr val="FFFFFF">
                    <a:alpha val="70000"/>
                  </a:srgbClr>
                </a:solidFill>
              </a:rPr>
              <a:t>: </a:t>
            </a:r>
            <a:r>
              <a:rPr lang="en-US" dirty="0" err="1">
                <a:solidFill>
                  <a:srgbClr val="FFFFFF">
                    <a:alpha val="70000"/>
                  </a:srgbClr>
                </a:solidFill>
              </a:rPr>
              <a:t>Municipios</a:t>
            </a:r>
            <a:r>
              <a:rPr lang="en-US" dirty="0">
                <a:solidFill>
                  <a:srgbClr val="FFFFFF">
                    <a:alpha val="70000"/>
                  </a:srgbClr>
                </a:solidFill>
              </a:rPr>
              <a:t> do </a:t>
            </a:r>
            <a:r>
              <a:rPr lang="en-US" dirty="0" err="1">
                <a:solidFill>
                  <a:srgbClr val="FFFFFF">
                    <a:alpha val="70000"/>
                  </a:srgbClr>
                </a:solidFill>
              </a:rPr>
              <a:t>sudeste</a:t>
            </a:r>
            <a:r>
              <a:rPr lang="en-US" dirty="0">
                <a:solidFill>
                  <a:srgbClr val="FFFFFF">
                    <a:alpha val="70000"/>
                  </a:srgbClr>
                </a:solidFill>
              </a:rPr>
              <a:t>:</a:t>
            </a:r>
          </a:p>
          <a:p>
            <a:pPr marL="359410" indent="-359410">
              <a:buClr>
                <a:srgbClr val="B57FF1"/>
              </a:buClr>
            </a:pPr>
            <a:r>
              <a:rPr lang="en-US" dirty="0">
                <a:solidFill>
                  <a:srgbClr val="FFFFFF">
                    <a:alpha val="70000"/>
                  </a:srgbClr>
                </a:solidFill>
              </a:rPr>
              <a:t>ChatGPT indica o </a:t>
            </a:r>
            <a:r>
              <a:rPr lang="en-US" dirty="0" err="1">
                <a:solidFill>
                  <a:srgbClr val="FFFFFF">
                    <a:alpha val="70000"/>
                  </a:srgbClr>
                </a:solidFill>
              </a:rPr>
              <a:t>número</a:t>
            </a:r>
            <a:r>
              <a:rPr lang="en-US" dirty="0">
                <a:solidFill>
                  <a:srgbClr val="FFFFFF">
                    <a:alpha val="70000"/>
                  </a:srgbClr>
                </a:solidFill>
              </a:rPr>
              <a:t> de 1373, </a:t>
            </a:r>
            <a:r>
              <a:rPr lang="en-US" dirty="0" err="1">
                <a:solidFill>
                  <a:srgbClr val="FFFFFF">
                    <a:alpha val="70000"/>
                  </a:srgbClr>
                </a:solidFill>
              </a:rPr>
              <a:t>porém</a:t>
            </a:r>
            <a:r>
              <a:rPr lang="en-US" dirty="0">
                <a:solidFill>
                  <a:srgbClr val="FFFFFF">
                    <a:alpha val="70000"/>
                  </a:srgbClr>
                </a:solidFill>
              </a:rPr>
              <a:t> </a:t>
            </a:r>
            <a:r>
              <a:rPr lang="en-US" dirty="0" err="1">
                <a:solidFill>
                  <a:srgbClr val="FFFFFF">
                    <a:alpha val="70000"/>
                  </a:srgbClr>
                </a:solidFill>
              </a:rPr>
              <a:t>foi</a:t>
            </a:r>
            <a:r>
              <a:rPr lang="en-US" dirty="0">
                <a:solidFill>
                  <a:srgbClr val="FFFFFF">
                    <a:alpha val="70000"/>
                  </a:srgbClr>
                </a:solidFill>
              </a:rPr>
              <a:t> o  um </a:t>
            </a:r>
            <a:r>
              <a:rPr lang="en-US" dirty="0" err="1">
                <a:solidFill>
                  <a:srgbClr val="FFFFFF">
                    <a:alpha val="70000"/>
                  </a:srgbClr>
                </a:solidFill>
              </a:rPr>
              <a:t>resultado</a:t>
            </a:r>
            <a:r>
              <a:rPr lang="en-US" dirty="0">
                <a:solidFill>
                  <a:srgbClr val="FFFFFF">
                    <a:alpha val="70000"/>
                  </a:srgbClr>
                </a:solidFill>
              </a:rPr>
              <a:t> </a:t>
            </a:r>
            <a:r>
              <a:rPr lang="en-US" dirty="0" err="1">
                <a:solidFill>
                  <a:srgbClr val="FFFFFF">
                    <a:alpha val="70000"/>
                  </a:srgbClr>
                </a:solidFill>
              </a:rPr>
              <a:t>errado</a:t>
            </a:r>
            <a:r>
              <a:rPr lang="en-US" dirty="0">
                <a:solidFill>
                  <a:srgbClr val="FFFFFF">
                    <a:alpha val="70000"/>
                  </a:srgbClr>
                </a:solidFill>
              </a:rPr>
              <a:t>, </a:t>
            </a:r>
            <a:r>
              <a:rPr lang="en-US" dirty="0" err="1">
                <a:solidFill>
                  <a:srgbClr val="FFFFFF">
                    <a:alpha val="70000"/>
                  </a:srgbClr>
                </a:solidFill>
              </a:rPr>
              <a:t>onde</a:t>
            </a:r>
            <a:r>
              <a:rPr lang="en-US" dirty="0">
                <a:solidFill>
                  <a:srgbClr val="FFFFFF">
                    <a:alpha val="70000"/>
                  </a:srgbClr>
                </a:solidFill>
              </a:rPr>
              <a:t> </a:t>
            </a:r>
            <a:r>
              <a:rPr lang="en-US" dirty="0" err="1">
                <a:solidFill>
                  <a:srgbClr val="FFFFFF">
                    <a:alpha val="70000"/>
                  </a:srgbClr>
                </a:solidFill>
              </a:rPr>
              <a:t>conferindo</a:t>
            </a:r>
            <a:r>
              <a:rPr lang="en-US" dirty="0">
                <a:solidFill>
                  <a:srgbClr val="FFFFFF">
                    <a:alpha val="70000"/>
                  </a:srgbClr>
                </a:solidFill>
              </a:rPr>
              <a:t> </a:t>
            </a:r>
            <a:r>
              <a:rPr lang="en-US" dirty="0" err="1">
                <a:solidFill>
                  <a:srgbClr val="FFFFFF">
                    <a:alpha val="70000"/>
                  </a:srgbClr>
                </a:solidFill>
              </a:rPr>
              <a:t>nas</a:t>
            </a:r>
            <a:r>
              <a:rPr lang="en-US" dirty="0">
                <a:solidFill>
                  <a:srgbClr val="FFFFFF">
                    <a:alpha val="70000"/>
                  </a:srgbClr>
                </a:solidFill>
              </a:rPr>
              <a:t> </a:t>
            </a:r>
            <a:r>
              <a:rPr lang="en-US" dirty="0" err="1">
                <a:solidFill>
                  <a:srgbClr val="FFFFFF">
                    <a:alpha val="70000"/>
                  </a:srgbClr>
                </a:solidFill>
              </a:rPr>
              <a:t>demais</a:t>
            </a:r>
            <a:r>
              <a:rPr lang="en-US" dirty="0">
                <a:solidFill>
                  <a:srgbClr val="FFFFFF">
                    <a:alpha val="70000"/>
                  </a:srgbClr>
                </a:solidFill>
              </a:rPr>
              <a:t> </a:t>
            </a:r>
            <a:r>
              <a:rPr lang="en-US" dirty="0" err="1">
                <a:solidFill>
                  <a:srgbClr val="FFFFFF">
                    <a:alpha val="70000"/>
                  </a:srgbClr>
                </a:solidFill>
              </a:rPr>
              <a:t>fontes</a:t>
            </a:r>
            <a:r>
              <a:rPr lang="en-US" dirty="0">
                <a:solidFill>
                  <a:srgbClr val="FFFFFF">
                    <a:alpha val="70000"/>
                  </a:srgbClr>
                </a:solidFill>
              </a:rPr>
              <a:t>, </a:t>
            </a:r>
            <a:r>
              <a:rPr lang="en-US" dirty="0" err="1">
                <a:solidFill>
                  <a:srgbClr val="FFFFFF">
                    <a:alpha val="70000"/>
                  </a:srgbClr>
                </a:solidFill>
              </a:rPr>
              <a:t>foi</a:t>
            </a:r>
            <a:r>
              <a:rPr lang="en-US" dirty="0">
                <a:solidFill>
                  <a:srgbClr val="FFFFFF">
                    <a:alpha val="70000"/>
                  </a:srgbClr>
                </a:solidFill>
              </a:rPr>
              <a:t> </a:t>
            </a:r>
            <a:r>
              <a:rPr lang="en-US" dirty="0" err="1">
                <a:solidFill>
                  <a:srgbClr val="FFFFFF">
                    <a:alpha val="70000"/>
                  </a:srgbClr>
                </a:solidFill>
              </a:rPr>
              <a:t>encontrado</a:t>
            </a:r>
            <a:r>
              <a:rPr lang="en-US" dirty="0">
                <a:solidFill>
                  <a:srgbClr val="FFFFFF">
                    <a:alpha val="70000"/>
                  </a:srgbClr>
                </a:solidFill>
              </a:rPr>
              <a:t> o valor de 1668 </a:t>
            </a:r>
            <a:r>
              <a:rPr lang="en-US" dirty="0" err="1">
                <a:solidFill>
                  <a:srgbClr val="FFFFFF">
                    <a:alpha val="70000"/>
                  </a:srgbClr>
                </a:solidFill>
              </a:rPr>
              <a:t>municipios</a:t>
            </a:r>
            <a:r>
              <a:rPr lang="en-US" dirty="0">
                <a:solidFill>
                  <a:srgbClr val="FFFFFF">
                    <a:alpha val="70000"/>
                  </a:srgbClr>
                </a:solidFill>
              </a:rPr>
              <a:t>.</a:t>
            </a:r>
          </a:p>
          <a:p>
            <a:pPr marL="359410" indent="-359410">
              <a:buClr>
                <a:srgbClr val="B57FF1"/>
              </a:buClr>
            </a:pPr>
            <a:endParaRPr lang="en-US" dirty="0">
              <a:solidFill>
                <a:srgbClr val="FFFFFF">
                  <a:alpha val="70000"/>
                </a:srgbClr>
              </a:solidFill>
            </a:endParaRPr>
          </a:p>
        </p:txBody>
      </p:sp>
      <p:pic>
        <p:nvPicPr>
          <p:cNvPr id="4" name="Áudio 3">
            <a:hlinkClick r:id="" action="ppaction://media"/>
            <a:extLst>
              <a:ext uri="{FF2B5EF4-FFF2-40B4-BE49-F238E27FC236}">
                <a16:creationId xmlns:a16="http://schemas.microsoft.com/office/drawing/2014/main" id="{33D1F687-B06C-B793-8C7C-1933A37190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1961626"/>
      </p:ext>
    </p:extLst>
  </p:cSld>
  <p:clrMapOvr>
    <a:masterClrMapping/>
  </p:clrMapOvr>
  <mc:AlternateContent xmlns:mc="http://schemas.openxmlformats.org/markup-compatibility/2006">
    <mc:Choice xmlns:p14="http://schemas.microsoft.com/office/powerpoint/2010/main" Requires="p14">
      <p:transition spd="slow" p14:dur="2000" advTm="138060"/>
    </mc:Choice>
    <mc:Fallback>
      <p:transition spd="slow" advTm="138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órmulas matemáticas complexas num quadro negro">
            <a:extLst>
              <a:ext uri="{FF2B5EF4-FFF2-40B4-BE49-F238E27FC236}">
                <a16:creationId xmlns:a16="http://schemas.microsoft.com/office/drawing/2014/main" id="{EB0476D0-4B42-238B-70E6-FE1EF605D261}"/>
              </a:ext>
            </a:extLst>
          </p:cNvPr>
          <p:cNvPicPr>
            <a:picLocks noChangeAspect="1"/>
          </p:cNvPicPr>
          <p:nvPr/>
        </p:nvPicPr>
        <p:blipFill rotWithShape="1">
          <a:blip r:embed="rId4"/>
          <a:srcRect l="23291" r="35556" b="-9"/>
          <a:stretch/>
        </p:blipFill>
        <p:spPr>
          <a:xfrm>
            <a:off x="20" y="10"/>
            <a:ext cx="3870969" cy="6857990"/>
          </a:xfrm>
          <a:prstGeom prst="rect">
            <a:avLst/>
          </a:prstGeom>
        </p:spPr>
      </p:pic>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idx="1"/>
          </p:nvPr>
        </p:nvSpPr>
        <p:spPr>
          <a:xfrm>
            <a:off x="4242803" y="884154"/>
            <a:ext cx="6592636" cy="5275846"/>
          </a:xfrm>
        </p:spPr>
        <p:txBody>
          <a:bodyPr>
            <a:normAutofit/>
          </a:bodyPr>
          <a:lstStyle/>
          <a:p>
            <a:pPr marL="359410" indent="-359410"/>
            <a:endParaRPr lang="en-US" dirty="0">
              <a:solidFill>
                <a:srgbClr val="FFFFFF">
                  <a:alpha val="70000"/>
                </a:srgbClr>
              </a:solidFill>
              <a:latin typeface="Arial"/>
              <a:cs typeface="Arial"/>
            </a:endParaRPr>
          </a:p>
          <a:p>
            <a:pPr marL="359410" indent="-359410">
              <a:buClr>
                <a:srgbClr val="B57FF1"/>
              </a:buClr>
            </a:pPr>
            <a:r>
              <a:rPr lang="en-US" dirty="0">
                <a:solidFill>
                  <a:srgbClr val="FFFFFF">
                    <a:alpha val="70000"/>
                  </a:srgbClr>
                </a:solidFill>
                <a:latin typeface="Arial"/>
                <a:cs typeface="Arial"/>
              </a:rPr>
              <a:t>Quinta </a:t>
            </a:r>
            <a:r>
              <a:rPr lang="en-US" dirty="0" err="1">
                <a:solidFill>
                  <a:srgbClr val="FFFFFF">
                    <a:alpha val="70000"/>
                  </a:srgbClr>
                </a:solidFill>
                <a:latin typeface="Arial"/>
                <a:cs typeface="Arial"/>
              </a:rPr>
              <a:t>Busca</a:t>
            </a:r>
            <a:r>
              <a:rPr lang="en-US" dirty="0">
                <a:solidFill>
                  <a:srgbClr val="FFFFFF">
                    <a:alpha val="70000"/>
                  </a:srgbClr>
                </a:solidFill>
                <a:latin typeface="Arial"/>
                <a:cs typeface="Arial"/>
              </a:rPr>
              <a:t>: Total de </a:t>
            </a:r>
            <a:r>
              <a:rPr lang="en-US" dirty="0" err="1">
                <a:solidFill>
                  <a:srgbClr val="FFFFFF">
                    <a:alpha val="70000"/>
                  </a:srgbClr>
                </a:solidFill>
                <a:latin typeface="Arial"/>
                <a:cs typeface="Arial"/>
              </a:rPr>
              <a:t>municipios</a:t>
            </a:r>
            <a:r>
              <a:rPr lang="en-US" dirty="0">
                <a:solidFill>
                  <a:srgbClr val="FFFFFF">
                    <a:alpha val="70000"/>
                  </a:srgbClr>
                </a:solidFill>
                <a:latin typeface="Arial"/>
                <a:cs typeface="Arial"/>
              </a:rPr>
              <a:t> no </a:t>
            </a:r>
            <a:r>
              <a:rPr lang="en-US" dirty="0" err="1">
                <a:solidFill>
                  <a:srgbClr val="FFFFFF">
                    <a:alpha val="70000"/>
                  </a:srgbClr>
                </a:solidFill>
                <a:latin typeface="Arial"/>
                <a:cs typeface="Arial"/>
              </a:rPr>
              <a:t>Brasil</a:t>
            </a:r>
            <a:r>
              <a:rPr lang="en-US" dirty="0">
                <a:solidFill>
                  <a:srgbClr val="FFFFFF">
                    <a:alpha val="70000"/>
                  </a:srgbClr>
                </a:solidFill>
                <a:latin typeface="Arial"/>
                <a:cs typeface="Arial"/>
              </a:rPr>
              <a:t>:</a:t>
            </a:r>
            <a:endParaRPr lang="en-US" dirty="0"/>
          </a:p>
          <a:p>
            <a:pPr marL="359410" indent="-359410">
              <a:buClr>
                <a:srgbClr val="B57FF1"/>
              </a:buClr>
            </a:pPr>
            <a:r>
              <a:rPr lang="en-US" dirty="0">
                <a:solidFill>
                  <a:srgbClr val="FFFFFF">
                    <a:alpha val="70000"/>
                  </a:srgbClr>
                </a:solidFill>
                <a:latin typeface="Arial"/>
                <a:cs typeface="Arial"/>
              </a:rPr>
              <a:t>ChatGPT </a:t>
            </a:r>
            <a:r>
              <a:rPr lang="en-US" dirty="0" err="1">
                <a:solidFill>
                  <a:srgbClr val="FFFFFF">
                    <a:alpha val="70000"/>
                  </a:srgbClr>
                </a:solidFill>
                <a:latin typeface="Arial"/>
                <a:cs typeface="Arial"/>
              </a:rPr>
              <a:t>indicou</a:t>
            </a:r>
            <a:r>
              <a:rPr lang="en-US" dirty="0">
                <a:solidFill>
                  <a:srgbClr val="FFFFFF">
                    <a:alpha val="70000"/>
                  </a:srgbClr>
                </a:solidFill>
                <a:latin typeface="Arial"/>
                <a:cs typeface="Arial"/>
              </a:rPr>
              <a:t> um total de 5570, </a:t>
            </a:r>
            <a:r>
              <a:rPr lang="en-US" dirty="0" err="1">
                <a:solidFill>
                  <a:srgbClr val="FFFFFF">
                    <a:alpha val="70000"/>
                  </a:srgbClr>
                </a:solidFill>
                <a:latin typeface="Arial"/>
                <a:cs typeface="Arial"/>
              </a:rPr>
              <a:t>onde</a:t>
            </a:r>
            <a:r>
              <a:rPr lang="en-US" dirty="0">
                <a:solidFill>
                  <a:srgbClr val="FFFFFF">
                    <a:alpha val="70000"/>
                  </a:srgbClr>
                </a:solidFill>
                <a:latin typeface="Arial"/>
                <a:cs typeface="Arial"/>
              </a:rPr>
              <a:t> o </a:t>
            </a:r>
            <a:r>
              <a:rPr lang="en-US" dirty="0" err="1">
                <a:solidFill>
                  <a:srgbClr val="FFFFFF">
                    <a:alpha val="70000"/>
                  </a:srgbClr>
                </a:solidFill>
                <a:latin typeface="Arial"/>
                <a:cs typeface="Arial"/>
              </a:rPr>
              <a:t>arquivo</a:t>
            </a:r>
            <a:r>
              <a:rPr lang="en-US" dirty="0">
                <a:solidFill>
                  <a:srgbClr val="FFFFFF">
                    <a:alpha val="70000"/>
                  </a:srgbClr>
                </a:solidFill>
                <a:latin typeface="Arial"/>
                <a:cs typeface="Arial"/>
              </a:rPr>
              <a:t> </a:t>
            </a:r>
            <a:r>
              <a:rPr lang="en-US" dirty="0" err="1">
                <a:solidFill>
                  <a:srgbClr val="FFFFFF">
                    <a:alpha val="70000"/>
                  </a:srgbClr>
                </a:solidFill>
                <a:latin typeface="Arial"/>
                <a:cs typeface="Arial"/>
              </a:rPr>
              <a:t>georeferenciado</a:t>
            </a:r>
            <a:r>
              <a:rPr lang="en-US" dirty="0">
                <a:solidFill>
                  <a:srgbClr val="FFFFFF">
                    <a:alpha val="70000"/>
                  </a:srgbClr>
                </a:solidFill>
                <a:latin typeface="Arial"/>
                <a:cs typeface="Arial"/>
              </a:rPr>
              <a:t> </a:t>
            </a:r>
            <a:r>
              <a:rPr lang="en-US" dirty="0" err="1">
                <a:solidFill>
                  <a:srgbClr val="FFFFFF">
                    <a:alpha val="70000"/>
                  </a:srgbClr>
                </a:solidFill>
                <a:latin typeface="Arial"/>
                <a:cs typeface="Arial"/>
              </a:rPr>
              <a:t>encontrou</a:t>
            </a:r>
            <a:r>
              <a:rPr lang="en-US" dirty="0">
                <a:solidFill>
                  <a:srgbClr val="FFFFFF">
                    <a:alpha val="70000"/>
                  </a:srgbClr>
                </a:solidFill>
                <a:latin typeface="Arial"/>
                <a:cs typeface="Arial"/>
              </a:rPr>
              <a:t> 5572 e o portal do IBGE </a:t>
            </a:r>
            <a:r>
              <a:rPr lang="en-US" dirty="0" err="1">
                <a:solidFill>
                  <a:srgbClr val="FFFFFF">
                    <a:alpha val="70000"/>
                  </a:srgbClr>
                </a:solidFill>
                <a:latin typeface="Arial"/>
                <a:cs typeface="Arial"/>
              </a:rPr>
              <a:t>indicou</a:t>
            </a:r>
            <a:r>
              <a:rPr lang="en-US" dirty="0">
                <a:solidFill>
                  <a:srgbClr val="FFFFFF">
                    <a:alpha val="70000"/>
                  </a:srgbClr>
                </a:solidFill>
                <a:latin typeface="Arial"/>
                <a:cs typeface="Arial"/>
              </a:rPr>
              <a:t> </a:t>
            </a:r>
            <a:r>
              <a:rPr lang="en-US" dirty="0" err="1">
                <a:solidFill>
                  <a:srgbClr val="FFFFFF">
                    <a:alpha val="70000"/>
                  </a:srgbClr>
                </a:solidFill>
                <a:latin typeface="Arial"/>
                <a:cs typeface="Arial"/>
              </a:rPr>
              <a:t>também</a:t>
            </a:r>
            <a:r>
              <a:rPr lang="en-US" dirty="0">
                <a:solidFill>
                  <a:srgbClr val="FFFFFF">
                    <a:alpha val="70000"/>
                  </a:srgbClr>
                </a:solidFill>
                <a:latin typeface="Arial"/>
                <a:cs typeface="Arial"/>
              </a:rPr>
              <a:t> 5570.</a:t>
            </a:r>
            <a:endParaRPr lang="en-US">
              <a:solidFill>
                <a:srgbClr val="FFFFFF">
                  <a:alpha val="70000"/>
                </a:srgbClr>
              </a:solidFill>
            </a:endParaRPr>
          </a:p>
          <a:p>
            <a:pPr marL="359410" indent="-359410">
              <a:buClr>
                <a:srgbClr val="B57FF1"/>
              </a:buClr>
            </a:pPr>
            <a:endParaRPr lang="en-US" dirty="0">
              <a:solidFill>
                <a:srgbClr val="FFFFFF">
                  <a:alpha val="70000"/>
                </a:srgbClr>
              </a:solidFill>
            </a:endParaRPr>
          </a:p>
          <a:p>
            <a:pPr marL="359410" indent="-359410">
              <a:buClr>
                <a:srgbClr val="B57FF1"/>
              </a:buClr>
            </a:pPr>
            <a:r>
              <a:rPr lang="en-US" dirty="0" err="1">
                <a:solidFill>
                  <a:srgbClr val="FFFFFF">
                    <a:alpha val="70000"/>
                  </a:srgbClr>
                </a:solidFill>
              </a:rPr>
              <a:t>Busca</a:t>
            </a:r>
            <a:r>
              <a:rPr lang="en-US" dirty="0">
                <a:solidFill>
                  <a:srgbClr val="FFFFFF">
                    <a:alpha val="70000"/>
                  </a:srgbClr>
                </a:solidFill>
              </a:rPr>
              <a:t> extra: </a:t>
            </a:r>
            <a:r>
              <a:rPr lang="en-US" dirty="0" err="1">
                <a:solidFill>
                  <a:srgbClr val="FFFFFF">
                    <a:alpha val="70000"/>
                  </a:srgbClr>
                </a:solidFill>
              </a:rPr>
              <a:t>Municipios</a:t>
            </a:r>
            <a:r>
              <a:rPr lang="en-US" dirty="0">
                <a:solidFill>
                  <a:srgbClr val="FFFFFF">
                    <a:alpha val="70000"/>
                  </a:srgbClr>
                </a:solidFill>
              </a:rPr>
              <a:t> com </a:t>
            </a:r>
            <a:r>
              <a:rPr lang="en-US" dirty="0" err="1">
                <a:solidFill>
                  <a:srgbClr val="FFFFFF">
                    <a:alpha val="70000"/>
                  </a:srgbClr>
                </a:solidFill>
              </a:rPr>
              <a:t>nome</a:t>
            </a:r>
            <a:r>
              <a:rPr lang="en-US" dirty="0">
                <a:solidFill>
                  <a:srgbClr val="FFFFFF">
                    <a:alpha val="70000"/>
                  </a:srgbClr>
                </a:solidFill>
              </a:rPr>
              <a:t> de santo:</a:t>
            </a:r>
            <a:endParaRPr lang="en-US"/>
          </a:p>
          <a:p>
            <a:pPr marL="359410" indent="-359410">
              <a:buClr>
                <a:srgbClr val="B57FF1"/>
              </a:buClr>
            </a:pPr>
            <a:r>
              <a:rPr lang="en-US" dirty="0">
                <a:solidFill>
                  <a:srgbClr val="FFFFFF">
                    <a:alpha val="70000"/>
                  </a:srgbClr>
                </a:solidFill>
              </a:rPr>
              <a:t>ChatGPT </a:t>
            </a:r>
            <a:r>
              <a:rPr lang="en-US" dirty="0" err="1">
                <a:solidFill>
                  <a:srgbClr val="FFFFFF">
                    <a:alpha val="70000"/>
                  </a:srgbClr>
                </a:solidFill>
              </a:rPr>
              <a:t>indicou</a:t>
            </a:r>
            <a:r>
              <a:rPr lang="en-US" dirty="0">
                <a:solidFill>
                  <a:srgbClr val="FFFFFF">
                    <a:alpha val="70000"/>
                  </a:srgbClr>
                </a:solidFill>
              </a:rPr>
              <a:t> 652</a:t>
            </a:r>
          </a:p>
          <a:p>
            <a:pPr marL="359410" indent="-359410">
              <a:buClr>
                <a:srgbClr val="B57FF1"/>
              </a:buClr>
            </a:pPr>
            <a:r>
              <a:rPr lang="en-US" dirty="0" err="1">
                <a:solidFill>
                  <a:srgbClr val="FFFFFF">
                    <a:alpha val="70000"/>
                  </a:srgbClr>
                </a:solidFill>
              </a:rPr>
              <a:t>Arquivo</a:t>
            </a:r>
            <a:r>
              <a:rPr lang="en-US" dirty="0">
                <a:solidFill>
                  <a:srgbClr val="FFFFFF">
                    <a:alpha val="70000"/>
                  </a:srgbClr>
                </a:solidFill>
              </a:rPr>
              <a:t> </a:t>
            </a:r>
            <a:r>
              <a:rPr lang="en-US" dirty="0" err="1">
                <a:solidFill>
                  <a:srgbClr val="FFFFFF">
                    <a:alpha val="70000"/>
                  </a:srgbClr>
                </a:solidFill>
              </a:rPr>
              <a:t>Georeferenciado</a:t>
            </a:r>
            <a:r>
              <a:rPr lang="en-US" dirty="0">
                <a:solidFill>
                  <a:srgbClr val="FFFFFF">
                    <a:alpha val="70000"/>
                  </a:srgbClr>
                </a:solidFill>
              </a:rPr>
              <a:t> </a:t>
            </a:r>
            <a:r>
              <a:rPr lang="en-US" dirty="0" err="1">
                <a:solidFill>
                  <a:srgbClr val="FFFFFF">
                    <a:alpha val="70000"/>
                  </a:srgbClr>
                </a:solidFill>
              </a:rPr>
              <a:t>encontrou</a:t>
            </a:r>
            <a:r>
              <a:rPr lang="en-US" dirty="0">
                <a:solidFill>
                  <a:srgbClr val="FFFFFF">
                    <a:alpha val="70000"/>
                  </a:srgbClr>
                </a:solidFill>
              </a:rPr>
              <a:t> 638.</a:t>
            </a:r>
          </a:p>
        </p:txBody>
      </p:sp>
      <p:pic>
        <p:nvPicPr>
          <p:cNvPr id="4" name="Áudio 3">
            <a:hlinkClick r:id="" action="ppaction://media"/>
            <a:extLst>
              <a:ext uri="{FF2B5EF4-FFF2-40B4-BE49-F238E27FC236}">
                <a16:creationId xmlns:a16="http://schemas.microsoft.com/office/drawing/2014/main" id="{A02C6314-962F-2E9E-D9A9-6919871618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2450506"/>
      </p:ext>
    </p:extLst>
  </p:cSld>
  <p:clrMapOvr>
    <a:masterClrMapping/>
  </p:clrMapOvr>
  <mc:AlternateContent xmlns:mc="http://schemas.openxmlformats.org/markup-compatibility/2006">
    <mc:Choice xmlns:p14="http://schemas.microsoft.com/office/powerpoint/2010/main" Requires="p14">
      <p:transition spd="slow" p14:dur="2000" advTm="121866"/>
    </mc:Choice>
    <mc:Fallback>
      <p:transition spd="slow" advTm="121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LeafVTI">
  <a:themeElements>
    <a:clrScheme name="AnalogousFromDarkSeedLeftStep">
      <a:dk1>
        <a:srgbClr val="000000"/>
      </a:dk1>
      <a:lt1>
        <a:srgbClr val="FFFFFF"/>
      </a:lt1>
      <a:dk2>
        <a:srgbClr val="1B2C30"/>
      </a:dk2>
      <a:lt2>
        <a:srgbClr val="F2F3F0"/>
      </a:lt2>
      <a:accent1>
        <a:srgbClr val="8429E7"/>
      </a:accent1>
      <a:accent2>
        <a:srgbClr val="453CDC"/>
      </a:accent2>
      <a:accent3>
        <a:srgbClr val="296DE7"/>
      </a:accent3>
      <a:accent4>
        <a:srgbClr val="17AAD5"/>
      </a:accent4>
      <a:accent5>
        <a:srgbClr val="22C2A3"/>
      </a:accent5>
      <a:accent6>
        <a:srgbClr val="16C65B"/>
      </a:accent6>
      <a:hlink>
        <a:srgbClr val="339A98"/>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30</TotalTime>
  <Words>794</Words>
  <Application>Microsoft Office PowerPoint</Application>
  <PresentationFormat>Widescreen</PresentationFormat>
  <Paragraphs>46</Paragraphs>
  <Slides>14</Slides>
  <Notes>0</Notes>
  <HiddenSlides>0</HiddenSlides>
  <MMClips>14</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14</vt:i4>
      </vt:variant>
    </vt:vector>
  </HeadingPairs>
  <TitlesOfParts>
    <vt:vector size="19" baseType="lpstr">
      <vt:lpstr>Arial</vt:lpstr>
      <vt:lpstr>Avenir Next LT Pro Light</vt:lpstr>
      <vt:lpstr>Rockwell Nova Light</vt:lpstr>
      <vt:lpstr>Wingdings</vt:lpstr>
      <vt:lpstr>LeafVTI</vt:lpstr>
      <vt:lpstr>Anlise de dados exploratria  Consumo de dados dos municpios do Brasil usando diferentes métodos</vt:lpstr>
      <vt:lpstr>1.INTRODUÇÃO</vt:lpstr>
      <vt:lpstr>2.OBJETIVOS</vt:lpstr>
      <vt:lpstr>3.METODOLOGIA</vt:lpstr>
      <vt:lpstr>3.METODOLOGIA</vt:lpstr>
      <vt:lpstr>4.ANÁLISE E CONSOLIDAÇÃO</vt:lpstr>
      <vt:lpstr>4.1.Resultados:</vt:lpstr>
      <vt:lpstr>Apresentação do PowerPoint</vt:lpstr>
      <vt:lpstr>Apresentação do PowerPoint</vt:lpstr>
      <vt:lpstr>4.2.ANÁLISE DOS RESULTADOS</vt:lpstr>
      <vt:lpstr>4.2.ANÁLISE DOS RESULTADOS</vt:lpstr>
      <vt:lpstr>5.CONCLUSÕES</vt:lpstr>
      <vt:lpstr>5.CONCLUSÕES</vt:lpstr>
      <vt:lpstr>REFERENCIAS BIBLIOGRAFICAS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Bittencourt, Luiz</cp:lastModifiedBy>
  <cp:revision>80</cp:revision>
  <dcterms:created xsi:type="dcterms:W3CDTF">2023-06-18T20:22:04Z</dcterms:created>
  <dcterms:modified xsi:type="dcterms:W3CDTF">2023-06-18T21:05:16Z</dcterms:modified>
</cp:coreProperties>
</file>